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57" r:id="rId5"/>
    <p:sldId id="259" r:id="rId6"/>
    <p:sldId id="260" r:id="rId7"/>
    <p:sldId id="261" r:id="rId8"/>
    <p:sldId id="285" r:id="rId9"/>
    <p:sldId id="283" r:id="rId10"/>
    <p:sldId id="284" r:id="rId11"/>
    <p:sldId id="286" r:id="rId12"/>
    <p:sldId id="289" r:id="rId13"/>
    <p:sldId id="291" r:id="rId14"/>
    <p:sldId id="292" r:id="rId15"/>
    <p:sldId id="293" r:id="rId16"/>
    <p:sldId id="294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90" r:id="rId35"/>
    <p:sldId id="295" r:id="rId36"/>
    <p:sldId id="296" r:id="rId37"/>
    <p:sldId id="297" r:id="rId38"/>
    <p:sldId id="298" r:id="rId39"/>
    <p:sldId id="299" r:id="rId40"/>
  </p:sldIdLst>
  <p:sldSz cx="7561263" cy="1044098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9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E60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2196" y="-84"/>
      </p:cViewPr>
      <p:guideLst>
        <p:guide orient="horz" pos="3289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095" y="3243481"/>
            <a:ext cx="6427074" cy="22380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4190" y="5916565"/>
            <a:ext cx="5292884" cy="26682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481915" y="418126"/>
            <a:ext cx="1701284" cy="89086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78064" y="418126"/>
            <a:ext cx="4977831" cy="89086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287" y="6709304"/>
            <a:ext cx="6427074" cy="20736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7287" y="4425336"/>
            <a:ext cx="6427074" cy="228396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8063" y="2436234"/>
            <a:ext cx="3339558" cy="68905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3642" y="2436234"/>
            <a:ext cx="3339558" cy="68905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4" y="2337140"/>
            <a:ext cx="3340871" cy="97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8064" y="3311147"/>
            <a:ext cx="3340871" cy="60156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41020" y="2337140"/>
            <a:ext cx="3342183" cy="9740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841020" y="3311147"/>
            <a:ext cx="3342183" cy="60156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8" y="415707"/>
            <a:ext cx="2487603" cy="17691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56244" y="415710"/>
            <a:ext cx="4226956" cy="89110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8068" y="2184876"/>
            <a:ext cx="2487603" cy="71419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062" y="7308696"/>
            <a:ext cx="4536758" cy="86283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82062" y="932922"/>
            <a:ext cx="4536758" cy="626459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2062" y="8171524"/>
            <a:ext cx="4536758" cy="12253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064" y="418128"/>
            <a:ext cx="6805137" cy="1740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8064" y="2436234"/>
            <a:ext cx="6805137" cy="6890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78067" y="9677251"/>
            <a:ext cx="1764295" cy="555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83434" y="9677251"/>
            <a:ext cx="2394400" cy="555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418909" y="9677251"/>
            <a:ext cx="1764295" cy="555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kardashova.m89@mail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5.jpe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2929" y="1476077"/>
            <a:ext cx="5544616" cy="3240361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02870" tIns="51435" rIns="102870" bIns="51435" anchor="ctr">
            <a:prstTxWarp prst="textDeflate">
              <a:avLst/>
            </a:prstTxWarp>
            <a:spAutoFit/>
          </a:bodyPr>
          <a:lstStyle/>
          <a:p>
            <a:pPr algn="ctr"/>
            <a:r>
              <a:rPr lang="ru-RU" sz="60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72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8893" y="4772208"/>
            <a:ext cx="6192688" cy="2781531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/>
            <a:r>
              <a:rPr lang="en-US" sz="6600" b="1" dirty="0">
                <a:solidFill>
                  <a:srgbClr val="FF66CC"/>
                </a:solidFill>
                <a:latin typeface="Bookman Old Style" pitchFamily="18" charset="0"/>
              </a:rPr>
              <a:t> </a:t>
            </a:r>
            <a:r>
              <a:rPr lang="ru-RU" sz="5400" b="1" dirty="0">
                <a:solidFill>
                  <a:srgbClr val="7030A0"/>
                </a:solidFill>
                <a:latin typeface="Bookman Old Style" pitchFamily="18" charset="0"/>
              </a:rPr>
              <a:t>КАРДАШОВОЙ </a:t>
            </a:r>
          </a:p>
          <a:p>
            <a:pPr algn="ctr"/>
            <a:r>
              <a:rPr lang="ru-RU" sz="5400" b="1" dirty="0">
                <a:solidFill>
                  <a:srgbClr val="7030A0"/>
                </a:solidFill>
                <a:latin typeface="Bookman Old Style" pitchFamily="18" charset="0"/>
              </a:rPr>
              <a:t>МАДИНЫ </a:t>
            </a:r>
          </a:p>
          <a:p>
            <a:pPr algn="ctr"/>
            <a:r>
              <a:rPr lang="ru-RU" sz="5400" b="1" dirty="0">
                <a:solidFill>
                  <a:srgbClr val="7030A0"/>
                </a:solidFill>
                <a:latin typeface="Bookman Old Style" pitchFamily="18" charset="0"/>
              </a:rPr>
              <a:t>НИЗАМОВНЫ</a:t>
            </a:r>
            <a:endParaRPr lang="ru-RU" sz="7200" b="1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5748" y="7553740"/>
            <a:ext cx="6192688" cy="1673535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Bookman Old Style" pitchFamily="18" charset="0"/>
              </a:rPr>
              <a:t>МКУ ДОД д/с «Солнышко» </a:t>
            </a:r>
          </a:p>
        </p:txBody>
      </p:sp>
    </p:spTree>
    <p:extLst>
      <p:ext uri="{BB962C8B-B14F-4D97-AF65-F5344CB8AC3E}">
        <p14:creationId xmlns:p14="http://schemas.microsoft.com/office/powerpoint/2010/main" val="13448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амур\Desktop\Кардашева Мадина\Новая папка\WhatsApp Image 2022-03-29 at 10.27.04.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38" y="972022"/>
            <a:ext cx="6134599" cy="872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10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Самур\Desktop\Кардашева Мадина\Новая папка\WhatsApp Image 2022-03-29 at 10.27.03.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0" y="900014"/>
            <a:ext cx="6336704" cy="879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1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Самур\Desktop\Кардашева Мадина\Новая папка\WhatsApp Image 2022-03-29 at 10.27.02.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9" y="2340174"/>
            <a:ext cx="619268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0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17" y="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Самур\Desktop\Кардашева Мадина\Новая папка\WhatsApp Image 2022-03-29 at 10.36.21 (1).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53" y="2628206"/>
            <a:ext cx="641591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2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17" y="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Самур\Desktop\Кардашева Мадина\Новая папка\WhatsApp Image 2022-03-29 at 10.28.40.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" y="900013"/>
            <a:ext cx="6213736" cy="878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9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17" y="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Самур\Desktop\Кардашева Мадина\Новая папка\WhatsApp Image 2022-03-29 at 10.27.04 (1).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1" y="1034387"/>
            <a:ext cx="6048672" cy="85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17" y="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Самур\Desktop\Кардашева Мадина\Новая папка\WhatsApp Image 2022-03-29 at 10.27.03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5" y="972022"/>
            <a:ext cx="6264696" cy="859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0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19742420">
            <a:off x="428276" y="3349010"/>
            <a:ext cx="6619180" cy="2448271"/>
          </a:xfrm>
          <a:prstGeom prst="rect">
            <a:avLst/>
          </a:prstGeom>
          <a:noFill/>
        </p:spPr>
        <p:txBody>
          <a:bodyPr wrap="none" lIns="102870" tIns="51435" rIns="102870" bIns="51435" anchor="ctr">
            <a:prstTxWarp prst="textPlain">
              <a:avLst/>
            </a:prstTxWarp>
            <a:spAutoFit/>
          </a:bodyPr>
          <a:lstStyle/>
          <a:p>
            <a:pPr algn="ctr"/>
            <a:r>
              <a:rPr lang="ru-RU" sz="6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ФОТОМАТЕРИАЛЫ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27381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мадина портфолио\садик\IMG-20180511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4" y="972022"/>
            <a:ext cx="3213001" cy="428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USER\Desktop\мадина портфолио\садик\IMG-20180518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90" y="5256022"/>
            <a:ext cx="3186000" cy="42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10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мадина портфолио\садик\IMG-20180518-WA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5" y="1044034"/>
            <a:ext cx="3384376" cy="4512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C:\Users\USER\Desktop\мадина портфолио\садик\IMG-20180531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38" y="5590166"/>
            <a:ext cx="2997000" cy="39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74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1603" y="1577112"/>
            <a:ext cx="6192688" cy="1224135"/>
          </a:xfrm>
          <a:prstGeom prst="rect">
            <a:avLst/>
          </a:prstGeom>
          <a:noFill/>
        </p:spPr>
        <p:txBody>
          <a:bodyPr wrap="none" lIns="102870" tIns="51435" rIns="102870" bIns="51435" anchor="ctr">
            <a:prstTxWarp prst="textPlain">
              <a:avLst/>
            </a:prstTxWarp>
            <a:spAutoFit/>
          </a:bodyPr>
          <a:lstStyle/>
          <a:p>
            <a:pPr algn="ctr"/>
            <a:r>
              <a:rPr lang="ru-RU" sz="6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РЕЗЮМЕ</a:t>
            </a:r>
          </a:p>
        </p:txBody>
      </p:sp>
      <p:pic>
        <p:nvPicPr>
          <p:cNvPr id="6146" name="Picture 2" descr="C:\Users\USER\Desktop\мадина портфолио\садик\IMG-20150219-WA0001 - копия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r="15960"/>
          <a:stretch/>
        </p:blipFill>
        <p:spPr bwMode="auto">
          <a:xfrm>
            <a:off x="2528048" y="2801244"/>
            <a:ext cx="2499798" cy="338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116335" y="2632349"/>
            <a:ext cx="6192688" cy="7151958"/>
          </a:xfrm>
          <a:prstGeom prst="rect">
            <a:avLst/>
          </a:prstGeom>
        </p:spPr>
        <p:txBody>
          <a:bodyPr wrap="square" lIns="102870" tIns="51435" rIns="102870" bIns="51435">
            <a:spAutoFit/>
          </a:bodyPr>
          <a:lstStyle/>
          <a:p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Futured" pitchFamily="2" charset="-52"/>
            </a:endParaRPr>
          </a:p>
          <a:p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Futured" pitchFamily="2" charset="-52"/>
              <a:cs typeface="Times New Roman" pitchFamily="18" charset="0"/>
            </a:endParaRPr>
          </a:p>
          <a:p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Futured" pitchFamily="2" charset="-52"/>
              <a:cs typeface="Times New Roman" pitchFamily="18" charset="0"/>
            </a:endParaRPr>
          </a:p>
          <a:p>
            <a:endParaRPr lang="ru-RU" sz="2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Futured" pitchFamily="2" charset="-5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Ф.И.О: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КАРДАШОВА МАДИНА НИЗАМОВНА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26.05.1989г.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ОБРАЗОВАНИЕ: 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ВЫСШЕЕ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РАБОТЫ: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 ЛЕТ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МКУ ДОД  д/с «СОЛНЫШКО»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ТЕЛЕФОН: 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8-928-958-84-42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u="sng" dirty="0" err="1">
                <a:hlinkClick r:id="rId4"/>
              </a:rPr>
              <a:t>kardashova</a:t>
            </a:r>
            <a:r>
              <a:rPr lang="ru-RU" b="1" u="sng" dirty="0">
                <a:hlinkClick r:id="rId4"/>
              </a:rPr>
              <a:t>.</a:t>
            </a:r>
            <a:r>
              <a:rPr lang="en-US" b="1" u="sng" dirty="0">
                <a:hlinkClick r:id="rId4"/>
              </a:rPr>
              <a:t>m</a:t>
            </a:r>
            <a:r>
              <a:rPr lang="ru-RU" b="1" u="sng" dirty="0">
                <a:hlinkClick r:id="rId4"/>
              </a:rPr>
              <a:t>89@</a:t>
            </a:r>
            <a:r>
              <a:rPr lang="en-US" b="1" u="sng" dirty="0">
                <a:hlinkClick r:id="rId4"/>
              </a:rPr>
              <a:t>mail</a:t>
            </a:r>
            <a:r>
              <a:rPr lang="ru-RU" b="1" u="sng" dirty="0">
                <a:hlinkClick r:id="rId4"/>
              </a:rPr>
              <a:t>.</a:t>
            </a:r>
            <a:r>
              <a:rPr lang="en-US" b="1" u="sng" dirty="0" err="1">
                <a:hlinkClick r:id="rId4"/>
              </a:rPr>
              <a:t>ru</a:t>
            </a:r>
            <a:endParaRPr lang="ru-RU" b="1" dirty="0"/>
          </a:p>
          <a:p>
            <a:pPr>
              <a:lnSpc>
                <a:spcPct val="150000"/>
              </a:lnSpc>
            </a:pP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2DA19A-E056-A142-88BA-51BC1ADB7F6B}"/>
              </a:ext>
            </a:extLst>
          </p:cNvPr>
          <p:cNvSpPr txBox="1"/>
          <p:nvPr/>
        </p:nvSpPr>
        <p:spPr>
          <a:xfrm>
            <a:off x="2861344" y="4340363"/>
            <a:ext cx="134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мадина портфолио\садик\IMG-20180605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40" y="1044031"/>
            <a:ext cx="3146594" cy="4195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USER\Desktop\мадина портфолио\садик\IMG-20180605-WA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56" y="5434415"/>
            <a:ext cx="5016673" cy="3762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502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мадина портфолио\садик\IMG-20180702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01" y="5004470"/>
            <a:ext cx="5592272" cy="419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C:\Users\USER\Desktop\мадина портфолио\садик\IMG-20181120-WA0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8" y="1116038"/>
            <a:ext cx="4911577" cy="3683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751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мадина портфолио\садик\IMG-20181120-WA0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55" y="1044030"/>
            <a:ext cx="3510000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USER\Desktop\мадина портфолио\садик\IMG-20181120-WA0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66" y="5730136"/>
            <a:ext cx="4926615" cy="3694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426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мадина портфолио\садик\IMG-20181120-WA0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37" y="1188047"/>
            <a:ext cx="5424000" cy="406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USER\Desktop\мадина портфолио\садик\IMG-20181226-WA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7" y="5508527"/>
            <a:ext cx="5335983" cy="400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731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мадина портфолио\садик\IMG-20181226-WA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412" y="1143071"/>
            <a:ext cx="3168352" cy="4224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C:\Users\USER\Desktop\мадина портфолио\садик\IMG-20190201-WA0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36" y="5652543"/>
            <a:ext cx="5052506" cy="3789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9622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мадина портфолио\садик\IMG-20190307-WA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29" y="5103023"/>
            <a:ext cx="5624016" cy="4218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C:\Users\USER\Desktop\мадина портфолио\садик\IMG-20190307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76" y="1044029"/>
            <a:ext cx="3024001" cy="403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56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мадина портфолио\садик\IMG-20190307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86" y="1044029"/>
            <a:ext cx="3282107" cy="4376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C:\Users\USER\Desktop\мадина портфолио\садик\IMG-20190313-WA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90" y="5420172"/>
            <a:ext cx="3321000" cy="442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36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мадина портфолио\садик\IMG-20190405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6" y="1044029"/>
            <a:ext cx="3213000" cy="4284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 descr="C:\Users\USER\Desktop\мадина портфолио\садик\IMG-20190410-WA0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75" y="4932463"/>
            <a:ext cx="3444125" cy="4592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45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esktop\мадина портфолио\садик\IMG-20190411-WA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97" y="1044031"/>
            <a:ext cx="3384375" cy="451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1" name="Picture 3" descr="C:\Users\USER\Desktop\мадина портфолио\садик\IMG-20190411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45" y="5239492"/>
            <a:ext cx="3199608" cy="4266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625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\Desktop\мадина портфолио\садик\IMG-20190507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69" y="1044031"/>
            <a:ext cx="3456001" cy="460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C:\Users\USER\Desktop\мадина портфолио\садик\IMG-20190507-WA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83" y="4932462"/>
            <a:ext cx="3510000" cy="468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2394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0353142">
            <a:off x="109574" y="2928308"/>
            <a:ext cx="6680415" cy="2856187"/>
          </a:xfrm>
          <a:prstGeom prst="rect">
            <a:avLst/>
          </a:prstGeom>
          <a:noFill/>
        </p:spPr>
        <p:txBody>
          <a:bodyPr wrap="none" lIns="102870" tIns="51435" rIns="102870" bIns="51435">
            <a:prstTxWarp prst="textDeflate">
              <a:avLst/>
            </a:prstTxWarp>
            <a:spAutoFit/>
          </a:bodyPr>
          <a:lstStyle/>
          <a:p>
            <a:pPr algn="ctr"/>
            <a:r>
              <a:rPr lang="ru-RU" sz="16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МОИ </a:t>
            </a:r>
          </a:p>
          <a:p>
            <a:pPr algn="ctr"/>
            <a:r>
              <a:rPr lang="ru-RU" sz="1600" b="1" cap="all" dirty="0">
                <a:ln w="9000" cmpd="sng">
                  <a:solidFill>
                    <a:srgbClr val="C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ДОКУМЕНТЫ</a:t>
            </a:r>
            <a:endParaRPr lang="ru-RU" sz="1600" b="1" cap="all" dirty="0">
              <a:ln w="9000" cmpd="sng">
                <a:solidFill>
                  <a:srgbClr val="C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8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мадина портфолио\садик\IMG-20190507-WA000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40" y="1362823"/>
            <a:ext cx="5814999" cy="7753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06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esktop\мадина портфолио\садик\IMG-20190507-WA000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3" y="1075431"/>
            <a:ext cx="3442500" cy="459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мадина портфолио\садик\IMG-20190507-WA000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91" y="5004470"/>
            <a:ext cx="3429000" cy="45719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75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ER\Desktop\мадина портфолио\садик\IMG-20190507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93" y="1080611"/>
            <a:ext cx="3240360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мадина портфолио\садик\IMG-20190517-WA00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14" y="5389016"/>
            <a:ext cx="5312246" cy="3984184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586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SER\Desktop\мадина портфолио\садик\IMG-20190517-WA00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37" y="2916239"/>
            <a:ext cx="5760000" cy="4319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445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112" y="1548086"/>
            <a:ext cx="37782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ПЕДАГОГИЧЕСКАЯ КОПИЛКА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2319" y="2194417"/>
            <a:ext cx="56166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Понятие «Педагогическая копилка» довольно известно и широко применяемо педагогами, но, не смотря на популярность, не имеет точного определения. Обратимся к толковому словарю С. И. Ожегова. Слово «копилка» означает «собрание чего-нибудь … ценного». Следовательно, педагогическая копилка – это сбор, накопление ценного опыта отдельного педагога с целью совершенствования педагогического мастерства, повышения уровня квалификации педагога. Творчески-работающий педагог постоянно пополняет, умножает свои знания, умения и навыки, чтобы всегда шагать в ногу со временем, что особенно актуально и востребовано в меняющейся социальной среде.</a:t>
            </a:r>
          </a:p>
          <a:p>
            <a:pPr algn="just"/>
            <a:r>
              <a:rPr lang="ru-RU" sz="1400" dirty="0" smtClean="0"/>
              <a:t>В связи с вышесказанным я задалась целью:</a:t>
            </a:r>
          </a:p>
          <a:p>
            <a:pPr algn="just"/>
            <a:r>
              <a:rPr lang="ru-RU" sz="1400" dirty="0" smtClean="0"/>
              <a:t>- выявить основные формы повышения квалификации педагога, в частности – воспитателя.</a:t>
            </a:r>
          </a:p>
          <a:p>
            <a:pPr algn="just"/>
            <a:r>
              <a:rPr lang="ru-RU" sz="1400" dirty="0" smtClean="0"/>
              <a:t>Для этого были рассмотрены следующие вопросы:</a:t>
            </a:r>
          </a:p>
          <a:p>
            <a:pPr algn="just"/>
            <a:r>
              <a:rPr lang="ru-RU" sz="1400" dirty="0" smtClean="0"/>
              <a:t>- самообразование;</a:t>
            </a:r>
          </a:p>
          <a:p>
            <a:pPr algn="just"/>
            <a:r>
              <a:rPr lang="ru-RU" sz="1400" dirty="0" smtClean="0"/>
              <a:t>- обмен опытом.</a:t>
            </a:r>
          </a:p>
          <a:p>
            <a:pPr algn="just"/>
            <a:r>
              <a:rPr lang="ru-RU" sz="1400" dirty="0" smtClean="0"/>
              <a:t>Педагогика как наука не стоит на месте, изменяясь вместе с обществом, выполняя его заказ на образование. Поэтому воспитатель должен постоянно пополнять свой теоретический багаж, совершенствуя имеющиеся знания, овладевая прогрессивными педагогическими технологиями воспитания и обучения. Система непрерывного повышения квалификации педагогов дошкольных образовательных учреждений предполагает разные формы. Из них я выделила следующие (название форм условное):</a:t>
            </a:r>
          </a:p>
          <a:p>
            <a:pPr algn="just"/>
            <a:r>
              <a:rPr lang="ru-RU" sz="1400" dirty="0" smtClean="0"/>
              <a:t>-теория (самообразование);</a:t>
            </a:r>
          </a:p>
          <a:p>
            <a:pPr algn="just"/>
            <a:r>
              <a:rPr lang="ru-RU" sz="1400" dirty="0" smtClean="0"/>
              <a:t>-практика (обмен опытом);</a:t>
            </a:r>
          </a:p>
          <a:p>
            <a:r>
              <a:rPr lang="ru-RU" sz="1400" dirty="0" smtClean="0"/>
              <a:t>-интеграция.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187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112" y="1548086"/>
            <a:ext cx="37782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ПЕДАГОГИЧЕСКАЯ КОПИЛКА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8303" y="2194417"/>
            <a:ext cx="612068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Рассмотрим каждую форму в отдельности.</a:t>
            </a:r>
          </a:p>
          <a:p>
            <a:r>
              <a:rPr lang="ru-RU" sz="1400" dirty="0"/>
              <a:t>1) Теория</a:t>
            </a:r>
          </a:p>
          <a:p>
            <a:r>
              <a:rPr lang="ru-RU" sz="1400" dirty="0"/>
              <a:t>Здесь подразумевается самостоятельное приобретение теоретических знаний из различных источников, будь то методическая, специальная, художественная литература или </a:t>
            </a:r>
            <a:r>
              <a:rPr lang="ru-RU" sz="1400" dirty="0" err="1"/>
              <a:t>интернет-ресурсы</a:t>
            </a:r>
            <a:r>
              <a:rPr lang="ru-RU" sz="1400" dirty="0"/>
              <a:t>. Подбор осуществляется не спонтанно, а по определённой тематике. Например, по проблеме, вызывающей затруднение у воспитателя. Подбирается вся имеющаяся по данной теме информация. Затем она изучается, анализируется и отбирается только наиболее востребованная. Такой процесс овладения знаниями носит название самообразование и тесно связан с самовоспитанием (его составная часть). Самообразование помогает адаптироваться в меняющейся социальной действительности и вписаться в контекст происходящего.</a:t>
            </a:r>
          </a:p>
          <a:p>
            <a:r>
              <a:rPr lang="ru-RU" sz="1400" dirty="0"/>
              <a:t>2) Практика</a:t>
            </a:r>
          </a:p>
          <a:p>
            <a:r>
              <a:rPr lang="ru-RU" sz="1400" dirty="0"/>
              <a:t>Кроме теоретических основ по данной теме так же изучается опыт коллег - сотрудников или педагогических коллективов ДОУ. Обмен опытом работы по интересующему вопросу осуществляется на семинарах, методических объединениях, посещении открытых занятий и т. д. Копилка педагога пополняется методическими разработками коллег, конспектами занятий, сценариями праздников и т. д., апробированных ранее.</a:t>
            </a:r>
          </a:p>
          <a:p>
            <a:r>
              <a:rPr lang="ru-RU" sz="1400" dirty="0"/>
              <a:t>3) Интеграция</a:t>
            </a:r>
          </a:p>
          <a:p>
            <a:r>
              <a:rPr lang="ru-RU" sz="1400" dirty="0"/>
              <a:t>Творчески-работающий воспитатель никогда не ограничится вышеперечисленными формами повышения квалификации. Интегрируя теорию и практику, педагог разрабатывает собственную систему подачи материала. Эта последняя форма повышения квалификации является творческой и наиболее ценной и сродни инновации.</a:t>
            </a:r>
          </a:p>
          <a:p>
            <a:r>
              <a:rPr lang="ru-RU" sz="1400" dirty="0"/>
              <a:t>Итак, подведём итог</a:t>
            </a:r>
          </a:p>
          <a:p>
            <a:r>
              <a:rPr lang="ru-RU" sz="1400" dirty="0"/>
              <a:t>Педагогическая копилка воспитателя выступает в роли своеобразного показателя уровня профессионального мастерства и имеет взаимообратную связь с самообразованием. Способствует осмыслению опыта на более высоком теоретическом уровне. Правильно организованная работа по самообразованию должна стать стимулом как для повышения профессионального мастерства педагога, так и для развития его личности.</a:t>
            </a:r>
          </a:p>
          <a:p>
            <a:r>
              <a:rPr lang="ru-RU" sz="1400" dirty="0"/>
              <a:t>Благодарю за внимание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056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112" y="1548086"/>
            <a:ext cx="37782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ПЕДАГОГИЧЕСКАЯ КОПИЛКА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8303" y="2194417"/>
            <a:ext cx="59766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Методическая разработка: «Зимние прогулки в детском саду»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Автор: </a:t>
            </a:r>
            <a:r>
              <a:rPr lang="ru-RU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Кардашова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Мадина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Низамовна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Организация: МКУ ДОД детский сад «Солнышко» </a:t>
            </a:r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Населенный пункт: РД, Ахтынский район, с. Ахты</a:t>
            </a:r>
          </a:p>
          <a:p>
            <a:pPr lvl="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Прогулка повышает выносливость и устойчивость к неблагоприятным условиям внешней среды. Способствует закаливанию детского организма, повышение устойчивости к простудным заболеваниям.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прогулке дети много двигаются, играют. Движения усиливают обмен веществ, кровообращение, улучшают аппетит. Дети становятся: более подвижными, ловкими, смелыми, выносливыми. У них вырабатываются двигательные умения и навыки, укрепляется мышечная система, повышается жизненный тонус.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</a:t>
            </a:r>
            <a:r>
              <a:rPr lang="ru-RU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проглке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дети получают много новых впечатлений и знаний об окружающей их действительности: о труде взрослых, о транспорте, о сезонных изменениях в природе и т. д. Наблюдения вызывают у детей интерес, вопросы, на которые они стремятся найти ответ. Поэтому прогулка способствует умственному воспитанию, развивает наблюдательность, воображение детей, расширяет представления об окружающем.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Прогулки в детском саду зимой – не только прекрасное время для развлечений на открытом воздухе, но и замечательный способ оздоровления. Зимние прогулки чрезвычайно полезны для детского организма, так как зимний воздух гораздо более насыщен кислородом, чем летний, а при морозе не выживают болезнетворные бактерии, поэтому воздух становится практически стерильным. К тому же зимние прогулки благотворно влияют на здоровье ребенка, его иммунитет, так как происходит закаливание организма.</a:t>
            </a:r>
            <a:endParaRPr lang="ru-RU"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01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112" y="1548086"/>
            <a:ext cx="37782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МОЯ ПЕДАГОГИЧЕСКАЯ КОПИЛКА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8303" y="2194417"/>
            <a:ext cx="59766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ru-RU" sz="1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Методическая разработка: «Зимние прогулки в детском саду»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Автор: </a:t>
            </a:r>
            <a:r>
              <a:rPr lang="ru-RU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Кардашова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Мадина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4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Низамовна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Организация: МКУ ДОД детский сад «Солнышко» </a:t>
            </a:r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Населенный пункт: РД, Ахтынский район, с. Ахты</a:t>
            </a:r>
          </a:p>
          <a:p>
            <a:pPr lvl="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Прогулка повышает выносливость и устойчивость к неблагоприятным условиям внешней среды. Способствует закаливанию детского организма, повышение устойчивости к простудным заболеваниям.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прогулке дети много двигаются, играют. Движения усиливают обмен веществ, кровообращение, улучшают аппетит. Дети становятся: более подвижными, ловкими, смелыми, выносливыми. У них вырабатываются двигательные умения и навыки, укрепляется мышечная система, повышается жизненный тонус.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</a:t>
            </a:r>
            <a:r>
              <a:rPr lang="ru-RU" sz="1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прогулке </a:t>
            </a:r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 получают много новых впечатлений и знаний об окружающей их действительности: о труде взрослых, о транспорте, о сезонных изменениях в природе и т. д. Наблюдения вызывают у детей интерес, вопросы, на которые они стремятся найти ответ. Поэтому прогулка способствует умственному воспитанию, развивает наблюдательность, воображение детей, расширяет представления об окружающем.</a:t>
            </a:r>
            <a:endParaRPr lang="ru-RU" sz="1400" dirty="0"/>
          </a:p>
          <a:p>
            <a:pPr lvl="0" indent="457200" algn="just"/>
            <a:r>
              <a:rPr lang="ru-RU" sz="1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Прогулки в детском саду зимой – не только прекрасное время для развлечений на открытом воздухе, но и замечательный способ оздоровления. Зимние прогулки чрезвычайно полезны для детского организма, так как зимний воздух гораздо более насыщен кислородом, чем летний, а при морозе не выживают болезнетворные бактерии, поэтому воздух становится практически стерильным. К тому же зимние прогулки благотворно влияют на здоровье ребенка, его иммунитет, так как происходит закаливание организма.</a:t>
            </a:r>
            <a:endParaRPr lang="ru-RU"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76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112" y="1548086"/>
            <a:ext cx="37782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8303" y="2194417"/>
            <a:ext cx="5976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endParaRPr lang="ru-RU"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18" name="Picture 2" descr="C:\Users\Самур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4" y="3132262"/>
            <a:ext cx="597666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8413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86112" y="1548086"/>
            <a:ext cx="37782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8303" y="2194417"/>
            <a:ext cx="5976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endParaRPr lang="ru-RU"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8943719">
            <a:off x="488208" y="4173965"/>
            <a:ext cx="67543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4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мадина портфолио\20220313_233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08" y="5211309"/>
            <a:ext cx="566859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мадина портфолио\20220313_233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97" y="1260054"/>
            <a:ext cx="2793321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58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мадина портфолио\20220313_234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25" y="5257632"/>
            <a:ext cx="6008679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мадина портфолио\20220313_234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79" y="1009633"/>
            <a:ext cx="3060055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02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мадина портфолио\20220313_234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7" y="5137680"/>
            <a:ext cx="58238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адина портфолио\20220313_234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476" y="997678"/>
            <a:ext cx="2842159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0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мадина портфолио\20220313_234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42" y="5617080"/>
            <a:ext cx="564620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мадина портфолио\20220313_2342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447" y="1017597"/>
            <a:ext cx="3068621" cy="43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88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" y="-396128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rot="19436506">
            <a:off x="311453" y="3662677"/>
            <a:ext cx="6940049" cy="3271692"/>
          </a:xfrm>
        </p:spPr>
        <p:txBody>
          <a:bodyPr>
            <a:noAutofit/>
          </a:bodyPr>
          <a:lstStyle/>
          <a:p>
            <a:r>
              <a:rPr lang="ru-RU" sz="9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Мои награды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5182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noteka.org/uploads/posts/2021-04/1618437714_15-phonoteka_org-p-fon-dlya-portfolio-vospitatelya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9" y="37990"/>
            <a:ext cx="7572052" cy="104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амур\Desktop\Кардашева Мадина\Новая папка\WhatsApp Image 2022-03-29 at 10.36.03.jpe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8" y="1001920"/>
            <a:ext cx="6185327" cy="861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1985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610</Words>
  <Application>Microsoft Office PowerPoint</Application>
  <PresentationFormat>Произвольный</PresentationFormat>
  <Paragraphs>69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Мои награды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Самур</cp:lastModifiedBy>
  <cp:revision>20</cp:revision>
  <dcterms:created xsi:type="dcterms:W3CDTF">2022-03-14T10:46:47Z</dcterms:created>
  <dcterms:modified xsi:type="dcterms:W3CDTF">2022-03-29T08:32:02Z</dcterms:modified>
</cp:coreProperties>
</file>