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</p:sldMasterIdLst>
  <p:sldIdLst>
    <p:sldId id="263" r:id="rId7"/>
    <p:sldId id="264" r:id="rId8"/>
    <p:sldId id="275" r:id="rId9"/>
    <p:sldId id="277" r:id="rId10"/>
    <p:sldId id="278" r:id="rId11"/>
    <p:sldId id="283" r:id="rId12"/>
    <p:sldId id="280" r:id="rId13"/>
    <p:sldId id="281" r:id="rId14"/>
    <p:sldId id="284" r:id="rId15"/>
    <p:sldId id="285" r:id="rId16"/>
    <p:sldId id="286" r:id="rId17"/>
    <p:sldId id="287" r:id="rId18"/>
    <p:sldId id="288" r:id="rId19"/>
    <p:sldId id="289" r:id="rId20"/>
    <p:sldId id="292" r:id="rId21"/>
    <p:sldId id="293" r:id="rId22"/>
    <p:sldId id="290" r:id="rId23"/>
    <p:sldId id="294" r:id="rId24"/>
    <p:sldId id="29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798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175CD-516E-48E2-80FF-77397CC3213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A9A8A-5860-482E-BEF1-ACD5B785E50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6905745"/>
      </p:ext>
    </p:extLst>
  </p:cSld>
  <p:clrMapOvr>
    <a:masterClrMapping/>
  </p:clrMapOvr>
  <p:transition spd="slow" advClick="0" advTm="6000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986F-4699-4BD3-A003-F6FA556E8D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A9328-537D-48EC-A578-41E8AE944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1948094"/>
      </p:ext>
    </p:extLst>
  </p:cSld>
  <p:clrMapOvr>
    <a:masterClrMapping/>
  </p:clrMapOvr>
  <p:transition spd="slow" advClick="0" advTm="6000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221E-13E6-4D34-97C5-E13B7C8C34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9356B-5F1B-44DB-8C69-7E9A2F0D14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8073741"/>
      </p:ext>
    </p:extLst>
  </p:cSld>
  <p:clrMapOvr>
    <a:masterClrMapping/>
  </p:clrMapOvr>
  <p:transition spd="slow" advClick="0" advTm="6000"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175CD-516E-48E2-80FF-77397CC3213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A9A8A-5860-482E-BEF1-ACD5B785E50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1569295"/>
      </p:ext>
    </p:extLst>
  </p:cSld>
  <p:clrMapOvr>
    <a:masterClrMapping/>
  </p:clrMapOvr>
  <p:transition spd="slow" advClick="0" advTm="6000">
    <p:pull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8A97F-8B0E-42B9-9CD8-7C1D95D278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86A3C-A2D8-4C28-AF23-89C9F88765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3139065"/>
      </p:ext>
    </p:extLst>
  </p:cSld>
  <p:clrMapOvr>
    <a:masterClrMapping/>
  </p:clrMapOvr>
  <p:transition spd="slow" advClick="0" advTm="6000">
    <p:pull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92269-01BA-4915-AB03-FD657F3A15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EF06D-31F1-44AA-A903-CF5701FA7E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7542194"/>
      </p:ext>
    </p:extLst>
  </p:cSld>
  <p:clrMapOvr>
    <a:masterClrMapping/>
  </p:clrMapOvr>
  <p:transition spd="slow" advClick="0" advTm="6000">
    <p:pull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396EF-A1E3-4BE5-9A56-10A771A062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B6144-5AA9-4D7F-890C-FF38BA2C43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3029084"/>
      </p:ext>
    </p:extLst>
  </p:cSld>
  <p:clrMapOvr>
    <a:masterClrMapping/>
  </p:clrMapOvr>
  <p:transition spd="slow" advClick="0" advTm="6000">
    <p:pull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D675A-3F52-43C8-9ED2-17C2942C646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E4C86-6B1B-4558-9F44-DF6963EC77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7543435"/>
      </p:ext>
    </p:extLst>
  </p:cSld>
  <p:clrMapOvr>
    <a:masterClrMapping/>
  </p:clrMapOvr>
  <p:transition spd="slow" advClick="0" advTm="6000">
    <p:pull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78094-0D68-48F9-AEAF-C45B1AC79A3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DFF32-C92F-4A87-83E5-6EA5173B42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8306345"/>
      </p:ext>
    </p:extLst>
  </p:cSld>
  <p:clrMapOvr>
    <a:masterClrMapping/>
  </p:clrMapOvr>
  <p:transition spd="slow" advClick="0" advTm="6000">
    <p:pull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9C392-E0B1-4BB1-900A-F7BC9BD937B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48551-1AFA-4264-87F9-DE3A40F4EB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0580523"/>
      </p:ext>
    </p:extLst>
  </p:cSld>
  <p:clrMapOvr>
    <a:masterClrMapping/>
  </p:clrMapOvr>
  <p:transition spd="slow" advClick="0" advTm="6000">
    <p:pull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4561F-9907-4DF6-9DB0-CDABA35688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9F353-6DA7-43AC-BA5A-C10B281655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7053713"/>
      </p:ext>
    </p:extLst>
  </p:cSld>
  <p:clrMapOvr>
    <a:masterClrMapping/>
  </p:clrMapOvr>
  <p:transition spd="slow" advClick="0" advTm="6000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8A97F-8B0E-42B9-9CD8-7C1D95D278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86A3C-A2D8-4C28-AF23-89C9F88765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0321699"/>
      </p:ext>
    </p:extLst>
  </p:cSld>
  <p:clrMapOvr>
    <a:masterClrMapping/>
  </p:clrMapOvr>
  <p:transition spd="slow" advClick="0" advTm="6000">
    <p:pull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5160E-3384-42A2-A660-7E7B6B2B9E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4138E-34B5-4BD7-A2D8-81726EFC57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5708188"/>
      </p:ext>
    </p:extLst>
  </p:cSld>
  <p:clrMapOvr>
    <a:masterClrMapping/>
  </p:clrMapOvr>
  <p:transition spd="slow" advClick="0" advTm="6000">
    <p:pull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986F-4699-4BD3-A003-F6FA556E8D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A9328-537D-48EC-A578-41E8AE944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5126165"/>
      </p:ext>
    </p:extLst>
  </p:cSld>
  <p:clrMapOvr>
    <a:masterClrMapping/>
  </p:clrMapOvr>
  <p:transition spd="slow" advClick="0" advTm="6000">
    <p:pull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221E-13E6-4D34-97C5-E13B7C8C34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9356B-5F1B-44DB-8C69-7E9A2F0D14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50284"/>
      </p:ext>
    </p:extLst>
  </p:cSld>
  <p:clrMapOvr>
    <a:masterClrMapping/>
  </p:clrMapOvr>
  <p:transition spd="slow" advClick="0" advTm="6000">
    <p:pull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D175CD-516E-48E2-80FF-77397CC3213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0A9A8A-5860-482E-BEF1-ACD5B785E5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08A97F-8B0E-42B9-9CD8-7C1D95D278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186A3C-A2D8-4C28-AF23-89C9F88765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492269-01BA-4915-AB03-FD657F3A15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790EF06D-31F1-44AA-A903-CF5701FA7EA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2396EF-A1E3-4BE5-9A56-10A771A0621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B6144-5AA9-4D7F-890C-FF38BA2C43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DD675A-3F52-43C8-9ED2-17C2942C646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CE4C86-6B1B-4558-9F44-DF6963EC77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878094-0D68-48F9-AEAF-C45B1AC79A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DFF32-C92F-4A87-83E5-6EA5173B42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99C392-E0B1-4BB1-900A-F7BC9BD937B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348551-1AFA-4264-87F9-DE3A40F4EB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92269-01BA-4915-AB03-FD657F3A15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EF06D-31F1-44AA-A903-CF5701FA7E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7070807"/>
      </p:ext>
    </p:extLst>
  </p:cSld>
  <p:clrMapOvr>
    <a:masterClrMapping/>
  </p:clrMapOvr>
  <p:transition spd="slow" advClick="0" advTm="6000">
    <p:pull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34561F-9907-4DF6-9DB0-CDABA35688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E9F353-6DA7-43AC-BA5A-C10B281655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45160E-3384-42A2-A660-7E7B6B2B9E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14138E-34B5-4BD7-A2D8-81726EFC57F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C8986F-4699-4BD3-A003-F6FA556E8D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CA9328-537D-48EC-A578-41E8AE9442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BF221E-13E6-4D34-97C5-E13B7C8C34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356B-5F1B-44DB-8C69-7E9A2F0D1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BD175CD-516E-48E2-80FF-77397CC3213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A0A9A8A-5860-482E-BEF1-ACD5B785E5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08A97F-8B0E-42B9-9CD8-7C1D95D278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1186A3C-A2D8-4C28-AF23-89C9F88765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8492269-01BA-4915-AB03-FD657F3A15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790EF06D-31F1-44AA-A903-CF5701FA7EA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72396EF-A1E3-4BE5-9A56-10A771A0621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CAB6144-5AA9-4D7F-890C-FF38BA2C43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4DD675A-3F52-43C8-9ED2-17C2942C646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CE4C86-6B1B-4558-9F44-DF6963EC77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B878094-0D68-48F9-AEAF-C45B1AC79A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FDFF32-C92F-4A87-83E5-6EA5173B42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396EF-A1E3-4BE5-9A56-10A771A062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B6144-5AA9-4D7F-890C-FF38BA2C43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1861200"/>
      </p:ext>
    </p:extLst>
  </p:cSld>
  <p:clrMapOvr>
    <a:masterClrMapping/>
  </p:clrMapOvr>
  <p:transition spd="slow" advClick="0" advTm="6000">
    <p:pull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399C392-E0B1-4BB1-900A-F7BC9BD937B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C348551-1AFA-4264-87F9-DE3A40F4EB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434561F-9907-4DF6-9DB0-CDABA35688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8E9F353-6DA7-43AC-BA5A-C10B281655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45160E-3384-42A2-A660-7E7B6B2B9E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C14138E-34B5-4BD7-A2D8-81726EFC57F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FC8986F-4699-4BD3-A003-F6FA556E8D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6CA9328-537D-48EC-A578-41E8AE9442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4DBF221E-13E6-4D34-97C5-E13B7C8C34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AEF9356B-5F1B-44DB-8C69-7E9A2F0D1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D175CD-516E-48E2-80FF-77397CC3213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0A0A9A8A-5860-482E-BEF1-ACD5B785E5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08A97F-8B0E-42B9-9CD8-7C1D95D278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71186A3C-A2D8-4C28-AF23-89C9F88765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492269-01BA-4915-AB03-FD657F3A15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0EF06D-31F1-44AA-A903-CF5701FA7EA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2396EF-A1E3-4BE5-9A56-10A771A0621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B6144-5AA9-4D7F-890C-FF38BA2C43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DD675A-3F52-43C8-9ED2-17C2942C646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56CE4C86-6B1B-4558-9F44-DF6963EC77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D675A-3F52-43C8-9ED2-17C2942C646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E4C86-6B1B-4558-9F44-DF6963EC77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6401423"/>
      </p:ext>
    </p:extLst>
  </p:cSld>
  <p:clrMapOvr>
    <a:masterClrMapping/>
  </p:clrMapOvr>
  <p:transition spd="slow" advClick="0" advTm="6000">
    <p:pull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878094-0D68-48F9-AEAF-C45B1AC79A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DFF32-C92F-4A87-83E5-6EA5173B42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99C392-E0B1-4BB1-900A-F7BC9BD937B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348551-1AFA-4264-87F9-DE3A40F4EB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34561F-9907-4DF6-9DB0-CDABA35688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E9F353-6DA7-43AC-BA5A-C10B281655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45160E-3384-42A2-A660-7E7B6B2B9E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14138E-34B5-4BD7-A2D8-81726EFC57F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C8986F-4699-4BD3-A003-F6FA556E8D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CA9328-537D-48EC-A578-41E8AE9442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BF221E-13E6-4D34-97C5-E13B7C8C34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9356B-5F1B-44DB-8C69-7E9A2F0D1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3BD175CD-516E-48E2-80FF-77397CC3213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0A0A9A8A-5860-482E-BEF1-ACD5B785E5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08A97F-8B0E-42B9-9CD8-7C1D95D278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1186A3C-A2D8-4C28-AF23-89C9F88765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98492269-01BA-4915-AB03-FD657F3A15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790EF06D-31F1-44AA-A903-CF5701FA7EA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72396EF-A1E3-4BE5-9A56-10A771A0621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pPr>
              <a:defRPr/>
            </a:pPr>
            <a:fld id="{2CAB6144-5AA9-4D7F-890C-FF38BA2C43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78094-0D68-48F9-AEAF-C45B1AC79A3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DFF32-C92F-4A87-83E5-6EA5173B42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8025827"/>
      </p:ext>
    </p:extLst>
  </p:cSld>
  <p:clrMapOvr>
    <a:masterClrMapping/>
  </p:clrMapOvr>
  <p:transition spd="slow" advClick="0" advTm="6000">
    <p:pull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4DD675A-3F52-43C8-9ED2-17C2942C646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pPr>
              <a:defRPr/>
            </a:pPr>
            <a:fld id="{56CE4C86-6B1B-4558-9F44-DF6963EC77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B878094-0D68-48F9-AEAF-C45B1AC79A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FDFF32-C92F-4A87-83E5-6EA5173B42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399C392-E0B1-4BB1-900A-F7BC9BD937B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C348551-1AFA-4264-87F9-DE3A40F4EB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A434561F-9907-4DF6-9DB0-CDABA35688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48E9F353-6DA7-43AC-BA5A-C10B281655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9445160E-3384-42A2-A660-7E7B6B2B9E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8C14138E-34B5-4BD7-A2D8-81726EFC57F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FC8986F-4699-4BD3-A003-F6FA556E8D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6CA9328-537D-48EC-A578-41E8AE9442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DBF221E-13E6-4D34-97C5-E13B7C8C34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EF9356B-5F1B-44DB-8C69-7E9A2F0D1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9C392-E0B1-4BB1-900A-F7BC9BD937B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48551-1AFA-4264-87F9-DE3A40F4EB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9054844"/>
      </p:ext>
    </p:extLst>
  </p:cSld>
  <p:clrMapOvr>
    <a:masterClrMapping/>
  </p:clrMapOvr>
  <p:transition spd="slow" advClick="0" advTm="6000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4561F-9907-4DF6-9DB0-CDABA35688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9F353-6DA7-43AC-BA5A-C10B281655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8407029"/>
      </p:ext>
    </p:extLst>
  </p:cSld>
  <p:clrMapOvr>
    <a:masterClrMapping/>
  </p:clrMapOvr>
  <p:transition spd="slow" advClick="0" advTm="6000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5160E-3384-42A2-A660-7E7B6B2B9E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4138E-34B5-4BD7-A2D8-81726EFC57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3960596"/>
      </p:ext>
    </p:extLst>
  </p:cSld>
  <p:clrMapOvr>
    <a:masterClrMapping/>
  </p:clrMapOvr>
  <p:transition spd="slow" advClick="0" advTm="6000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35AFBB1-B01B-4763-9194-51440A46B14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89EABD-09E6-41C1-B134-2B134B9946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4842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 advTm="6000">
    <p:pull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35AFBB1-B01B-4763-9194-51440A46B14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89EABD-09E6-41C1-B134-2B134B9946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754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Click="0" advTm="6000">
    <p:pull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B35AFBB1-B01B-4763-9194-51440A46B14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2489EABD-09E6-41C1-B134-2B134B9946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ll dir="r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35AFBB1-B01B-4763-9194-51440A46B14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489EABD-09E6-41C1-B134-2B134B9946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pull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35AFBB1-B01B-4763-9194-51440A46B14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489EABD-09E6-41C1-B134-2B134B9946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pull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fld id="{B35AFBB1-B01B-4763-9194-51440A46B14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2489EABD-09E6-41C1-B134-2B134B9946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pull dir="r"/>
  </p:transition>
  <p:timing>
    <p:tnLst>
      <p:par>
        <p:cTn id="1" dur="indefinite" restart="never" nodeType="tmRoot"/>
      </p:par>
    </p:tnLst>
  </p:timing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6782" y="2492896"/>
            <a:ext cx="6768752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</a:rPr>
              <a:t>МУНИЦИЦИПАЛЬНОЕ КАЗЕННОЕ УЧРЕЖДЕНИЕ ДОШКОЛЬНОГО ОБРАЗОВАНИЯ ДЕТЕЙ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</a:rPr>
              <a:t>« АХТЫНСКИЙ ДЕТСКИЙ САД «СОЛНЫШКО»»</a:t>
            </a:r>
            <a:endParaRPr lang="ru-RU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411" name="Picture 3" descr="H:\НОВОЕ\ДЛЯ ОФОРМЛЕНИЯ\Картиники\Рамки, уголки, полоски\0_4fcb5_8277e54b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6" y="0"/>
            <a:ext cx="9150826" cy="68648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2004692"/>
      </p:ext>
    </p:extLst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20040"/>
            <a:ext cx="7786742" cy="6252232"/>
          </a:xfrm>
        </p:spPr>
        <p:txBody>
          <a:bodyPr>
            <a:noAutofit/>
          </a:bodyPr>
          <a:lstStyle/>
          <a:p>
            <a:r>
              <a:rPr lang="ru-RU" sz="2000" b="0" dirty="0" smtClean="0">
                <a:solidFill>
                  <a:srgbClr val="002060"/>
                </a:solidFill>
              </a:rPr>
              <a:t>Общие требования к приему воспитанников в детский сад определяется законодательством Российской Федерации. Порядок приема и комплектования воспитанников в детский сад определяется Учредителем и Уставом ДОУ.                                                           В ДОУ принимаются дети с 3 – </a:t>
            </a:r>
            <a:r>
              <a:rPr lang="ru-RU" sz="2000" b="0" dirty="0" err="1" smtClean="0">
                <a:solidFill>
                  <a:srgbClr val="002060"/>
                </a:solidFill>
              </a:rPr>
              <a:t>х</a:t>
            </a:r>
            <a:r>
              <a:rPr lang="ru-RU" sz="2000" b="0" dirty="0" smtClean="0">
                <a:solidFill>
                  <a:srgbClr val="002060"/>
                </a:solidFill>
              </a:rPr>
              <a:t> лет до 6-ти лет. Контингент воспитанников формируется в соответствии с их возрастом. Создана необходимая материальная база и условия для образовательной и воспитательной работы, накоплен опыт работы, позволяющий заложить фундамент знаний воспитанников.                                                                                 Дошкольное учреждение в достаточном количестве оснащен мебелью и инвентарем. Развивающая среда детского сада организованна с учетом интересов детей и отвечает их возрастным особенностям.                                                                                                                                                                           На территории есть  игровые площадки, пешеходный переход, беседки для детей, цветники и небольшой сад. Территория </a:t>
            </a:r>
            <a:r>
              <a:rPr lang="ru-RU" sz="2000" b="0" dirty="0" err="1" smtClean="0">
                <a:solidFill>
                  <a:srgbClr val="002060"/>
                </a:solidFill>
              </a:rPr>
              <a:t>д</a:t>
            </a:r>
            <a:r>
              <a:rPr lang="ru-RU" sz="2000" b="0" dirty="0" smtClean="0">
                <a:solidFill>
                  <a:srgbClr val="002060"/>
                </a:solidFill>
              </a:rPr>
              <a:t>/с огорожена забором.</a:t>
            </a:r>
            <a:endParaRPr lang="ru-RU" sz="2000" b="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Новая папка\4ae5422fca10a972a9823e1422887e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214422"/>
            <a:ext cx="7620000" cy="42862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Новая папка\110ad2d70fbe55dde903e148e9ebac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Новая папка\edd33b6652c1620aa868758b0d7196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6782" y="2786058"/>
            <a:ext cx="676875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</a:rPr>
              <a:t>СИСТЕМА УПРАВЛЕНИЯ ОБРАЗОВАТЕЛЬНОГО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УЧРЕЖДЕНИЯ</a:t>
            </a:r>
            <a:endParaRPr lang="ru-RU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411" name="Picture 3" descr="H:\НОВОЕ\ДЛЯ ОФОРМЛЕНИЯ\Картиники\Рамки, уголки, полоски\0_4fcb5_8277e54b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826" cy="68648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2004692"/>
      </p:ext>
    </p:extLst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</p:spPr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Управление учреждением осуществляется в соответствии с законодательством РФ и Уставом учреждения.                                                 Формами самоуправления являются: общее собрание учреждения, педагогический совет учреждения.                                                               В детском саду действует  родительский комитет- постоянный орган самоуправления ДОУ. Родительский комитет содействует организации конкурсов, соревнований и других массовых мероприятий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886200"/>
            <a:ext cx="7486680" cy="2971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4" descr="Детский сад № 15"/>
          <p:cNvPicPr>
            <a:picLocks noGrp="1" noChangeAspect="1"/>
          </p:cNvPicPr>
          <p:nvPr>
            <p:ph sz="half" idx="2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643314"/>
            <a:ext cx="9144000" cy="32146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 И ОСНОВНЫЕ ЗАДАЧИ УЧРЕЖДЕНИЯ: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200" b="1" dirty="0" smtClean="0"/>
              <a:t>Всестороннее формирование личности ребенка с учетом особенностей его физического, психического развития, индивидуальных возможностей и способностей, развитие и совершенствование образовательного процесса ,освоение целевых ориентиров на этапе завершения дошкольного образования</a:t>
            </a:r>
            <a:r>
              <a:rPr lang="ru-RU" sz="2200" dirty="0" smtClean="0"/>
              <a:t>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1600" b="1" dirty="0" smtClean="0"/>
              <a:t>Охрана жизни и укрепления физического и психического здоровья детей;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b="1" dirty="0" smtClean="0"/>
              <a:t>Обеспечение познавательного, речевого, социально – коммуникативного, художественно – эстетического и физического развития детей;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b="1" dirty="0" smtClean="0"/>
              <a:t>Воспитание с учетом возрастных категорий детей гражданственности, уважения правам и свободам человека, любви к окружающей природе, Родине, семье;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b="1" dirty="0" smtClean="0"/>
              <a:t>Взаимодействия с семьями детей для обеспечения полноценного развития детей;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b="1" dirty="0" smtClean="0"/>
              <a:t>Оказание консультативной и методической помощи родителям (законным представителям) по вопросам воспитания, обучения и развития детей.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6782" y="2492896"/>
            <a:ext cx="67687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bg1"/>
                </a:solidFill>
              </a:rPr>
              <a:t>КАДРОВОЕ ОБЕСПЕЧЕНИЕ ДОУ</a:t>
            </a:r>
            <a:endParaRPr lang="ru-RU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411" name="Picture 3" descr="H:\НОВОЕ\ДЛЯ ОФОРМЛЕНИЯ\Картиники\Рамки, уголки, полоски\0_4fcb5_8277e54b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6" y="0"/>
            <a:ext cx="9150826" cy="68648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2004692"/>
      </p:ext>
    </p:extLst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233bc7d0e44dc11a52b804a2aaefd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1995" y="0"/>
            <a:ext cx="4572005" cy="3429004"/>
          </a:xfrm>
          <a:prstGeom prst="rect">
            <a:avLst/>
          </a:prstGeom>
          <a:noFill/>
        </p:spPr>
      </p:pic>
      <p:pic>
        <p:nvPicPr>
          <p:cNvPr id="1027" name="Picture 3" descr="C:\Users\user\Desktop\Новая папка\IMG-20190123-WA00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4433954" cy="3467106"/>
          </a:xfrm>
          <a:prstGeom prst="rect">
            <a:avLst/>
          </a:prstGeom>
          <a:noFill/>
        </p:spPr>
      </p:pic>
      <p:pic>
        <p:nvPicPr>
          <p:cNvPr id="4" name="Picture 2" descr="C:\Users\user\Desktop\Новая папка\578bba9fc4e62b169627d565aa6a4fa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3500429"/>
            <a:ext cx="5969015" cy="335757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92D050"/>
                </a:solidFill>
                <a:latin typeface="Arial" pitchFamily="34" charset="0"/>
              </a:rPr>
              <a:t>Задача образовательной деятельности успешно решаются благодаря  профессионализму педагогического коллектива. ДОУ на 100% укомплектовано педагогическими кадрами. </a:t>
            </a:r>
            <a:r>
              <a:rPr lang="ru-RU" sz="2000" b="1" dirty="0" err="1" smtClean="0">
                <a:solidFill>
                  <a:srgbClr val="92D050"/>
                </a:solidFill>
                <a:latin typeface="Arial" pitchFamily="34" charset="0"/>
              </a:rPr>
              <a:t>Воспитательно</a:t>
            </a:r>
            <a:r>
              <a:rPr lang="ru-RU" sz="2000" b="1" dirty="0" smtClean="0">
                <a:solidFill>
                  <a:srgbClr val="92D050"/>
                </a:solidFill>
                <a:latin typeface="Arial" pitchFamily="34" charset="0"/>
              </a:rPr>
              <a:t> – образовательный процесс в ДОУ осуществляет  </a:t>
            </a:r>
            <a:r>
              <a:rPr lang="ru-RU" sz="2000" b="1" dirty="0" smtClean="0">
                <a:solidFill>
                  <a:srgbClr val="92D050"/>
                </a:solidFill>
                <a:latin typeface="Arial" pitchFamily="34" charset="0"/>
              </a:rPr>
              <a:t>19 </a:t>
            </a:r>
            <a:r>
              <a:rPr lang="ru-RU" sz="2000" b="1" dirty="0" smtClean="0">
                <a:solidFill>
                  <a:srgbClr val="92D050"/>
                </a:solidFill>
                <a:latin typeface="Arial" pitchFamily="34" charset="0"/>
              </a:rPr>
              <a:t>педагогов :</a:t>
            </a:r>
            <a:endParaRPr lang="ru-RU" sz="2000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645920"/>
            <a:ext cx="4500594" cy="452628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12 воспитателей</a:t>
            </a:r>
            <a:r>
              <a:rPr lang="ru-RU" sz="2000" b="1" dirty="0" smtClean="0"/>
              <a:t>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1 </a:t>
            </a:r>
            <a:r>
              <a:rPr lang="ru-RU" sz="2000" b="1" dirty="0" smtClean="0"/>
              <a:t>музыкальный руководитель</a:t>
            </a:r>
            <a:r>
              <a:rPr lang="ru-RU" sz="2000" b="1" dirty="0" smtClean="0"/>
              <a:t>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1 педагог психолог;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1 инструктор по </a:t>
            </a:r>
            <a:r>
              <a:rPr lang="ru-RU" sz="2000" b="1" dirty="0" err="1" smtClean="0"/>
              <a:t>физ</a:t>
            </a:r>
            <a:r>
              <a:rPr lang="ru-RU" sz="2000" b="1" dirty="0" smtClean="0"/>
              <a:t>/культуре;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1 логопед;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1 хореограф;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2 другие </a:t>
            </a:r>
            <a:r>
              <a:rPr lang="ru-RU" sz="2000" b="1" dirty="0" err="1" smtClean="0"/>
              <a:t>пед</a:t>
            </a:r>
            <a:r>
              <a:rPr lang="ru-RU" sz="2000" b="1" dirty="0" smtClean="0"/>
              <a:t>/работники.</a:t>
            </a:r>
            <a:endParaRPr lang="ru-RU" sz="2000" b="1" dirty="0" smtClean="0"/>
          </a:p>
          <a:p>
            <a:r>
              <a:rPr lang="ru-RU" sz="2000" b="1" dirty="0" smtClean="0"/>
              <a:t>          Образование: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высшее -6  педагогов                                                                                                                                                                                             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 средне спец.  – 3 педагога</a:t>
            </a:r>
          </a:p>
          <a:p>
            <a:r>
              <a:rPr lang="ru-RU" sz="2000" b="1" dirty="0" smtClean="0"/>
              <a:t>     первая квалификационная категория - 1</a:t>
            </a:r>
          </a:p>
          <a:p>
            <a:r>
              <a:rPr lang="ru-RU" sz="2000" b="1" dirty="0" smtClean="0"/>
              <a:t>     Все педагоги прошли курсы </a:t>
            </a:r>
            <a:r>
              <a:rPr lang="ru-RU" sz="2000" b="1" dirty="0" smtClean="0"/>
              <a:t>ПК</a:t>
            </a:r>
            <a:endParaRPr lang="ru-RU" sz="2000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r>
              <a:rPr lang="ru-RU" sz="2000" b="1" dirty="0" smtClean="0"/>
              <a:t>По стажу педагогической работы: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До 3-х лет- 5 педагогов;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3-5 лет – 2 педагога;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 smtClean="0"/>
              <a:t>5 – 10 лет  - 2 педагога.</a:t>
            </a:r>
          </a:p>
          <a:p>
            <a:r>
              <a:rPr lang="ru-RU" sz="2000" b="1" dirty="0" smtClean="0"/>
              <a:t>Так же коллектив ДОУ </a:t>
            </a:r>
            <a:r>
              <a:rPr lang="ru-RU" sz="2000" b="1" dirty="0" smtClean="0"/>
              <a:t>участвовал </a:t>
            </a:r>
            <a:r>
              <a:rPr lang="ru-RU" sz="2000" b="1" dirty="0" smtClean="0"/>
              <a:t>в </a:t>
            </a:r>
            <a:r>
              <a:rPr lang="ru-RU" sz="2000" b="1" dirty="0" err="1" smtClean="0"/>
              <a:t>общерайонных</a:t>
            </a:r>
            <a:r>
              <a:rPr lang="ru-RU" sz="2000" b="1" dirty="0" smtClean="0"/>
              <a:t>                                                                                                                    </a:t>
            </a:r>
            <a:r>
              <a:rPr lang="ru-RU" sz="2000" b="1" dirty="0" err="1" smtClean="0"/>
              <a:t>мероприятих</a:t>
            </a:r>
            <a:r>
              <a:rPr lang="ru-RU" sz="2000" b="1" dirty="0" smtClean="0"/>
              <a:t> и субботниках.   Были проведены                                                                                                                       по годовому плану семинары, педсоветы, общие коллективные собрания.</a:t>
            </a:r>
            <a:endParaRPr lang="ru-RU" sz="20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:\НОВОЕ\ДЛЯ ОФОРМЛЕНИЯ\Картиники\Зверюхи\пчел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48680"/>
            <a:ext cx="1991206" cy="19324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H:\НОВОЕ\ДЛЯ ОФОРМЛЕНИЯ\Картиники\пнг разобрать\0_5f29b_2f887352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937" y="3933056"/>
            <a:ext cx="3497809" cy="2924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:\НОВОЕ\ДЛЯ ОФОРМЛЕНИЯ\Картиники\пнг разобрать\0_51a1e_51224e99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8126">
            <a:off x="2445604" y="5008536"/>
            <a:ext cx="748381" cy="748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Новая папка\IMG-20190123-WA00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357669"/>
            <a:ext cx="10287040" cy="7429500"/>
          </a:xfrm>
          <a:prstGeom prst="rect">
            <a:avLst/>
          </a:prstGeom>
          <a:noFill/>
        </p:spPr>
      </p:pic>
      <p:pic>
        <p:nvPicPr>
          <p:cNvPr id="8" name="Picture 6" descr="H:\НОВОЕ\ДЛЯ ОФОРМЛЕНИЯ\Картиники\пнг разобрать\0_729f1_3198acbb_X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2857496"/>
            <a:ext cx="1285884" cy="11430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15845799"/>
      </p:ext>
    </p:extLst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6782" y="1857364"/>
            <a:ext cx="676875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bg1"/>
                </a:solidFill>
              </a:rPr>
              <a:t>Публичный доклад заведующего МКУ ДОД </a:t>
            </a:r>
            <a:r>
              <a:rPr lang="ru-RU" sz="3600" b="1" dirty="0" err="1" smtClean="0">
                <a:solidFill>
                  <a:schemeClr val="bg1"/>
                </a:solidFill>
              </a:rPr>
              <a:t>Ахтынского</a:t>
            </a:r>
            <a:r>
              <a:rPr lang="ru-RU" sz="3600" b="1" dirty="0" smtClean="0">
                <a:solidFill>
                  <a:schemeClr val="bg1"/>
                </a:solidFill>
              </a:rPr>
              <a:t>    детского сада «СОЛНЫШКО» 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за 2017-2018 </a:t>
            </a:r>
            <a:r>
              <a:rPr lang="ru-RU" sz="3600" b="1" dirty="0" err="1" smtClean="0">
                <a:solidFill>
                  <a:schemeClr val="bg1"/>
                </a:solidFill>
              </a:rPr>
              <a:t>уч.год</a:t>
            </a:r>
            <a:endParaRPr lang="ru-RU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411" name="Picture 3" descr="H:\НОВОЕ\ДЛЯ ОФОРМЛЕНИЯ\Картиники\Рамки, уголки, полоски\0_4fcb5_8277e54b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6" y="0"/>
            <a:ext cx="9150826" cy="68648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2004692"/>
      </p:ext>
    </p:extLst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ОБЩИЕ СВЕДЕНИЯ ДОУ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Муниципальное  казенное дошкольное учреждение Ахтынский детский сад «Солнышко» функционирует с сентября 1984 года. ДОУ расположено в одноэтажном  кирпичном здании.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                                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Площадь здания 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: 335 кв.м.                                            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Общая территория: 1270 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кв.м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                                                                                                  Учредитель:  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МР «Ахтынский район»                     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Адрес ДОУ: 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368730, РД Ахтынский район с.Ахты ул. </a:t>
            </a:r>
            <a:r>
              <a:rPr lang="ru-RU" sz="20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Герейханова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, 15                  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Телефон: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8(988) 787 - 34 - 67 ,</a:t>
            </a:r>
            <a:r>
              <a:rPr lang="en-US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Email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:</a:t>
            </a:r>
            <a:r>
              <a:rPr lang="ru-RU" sz="2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dousolnyshko@ro.ru</a:t>
            </a:r>
            <a:r>
              <a:rPr lang="ru-RU" sz="20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Лицензия 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(бессрочная)-  от 0</a:t>
            </a:r>
            <a:r>
              <a:rPr lang="en-US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6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. 0</a:t>
            </a:r>
            <a:r>
              <a:rPr lang="en-US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8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. 201</a:t>
            </a:r>
            <a:r>
              <a:rPr lang="en-US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4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г.</a:t>
            </a:r>
            <a:r>
              <a:rPr lang="en-US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Серия 05Л01 № 0002</a:t>
            </a:r>
            <a:r>
              <a:rPr lang="en-US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113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Государственный статус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: дошкольное учреждение детский сад </a:t>
            </a:r>
            <a:r>
              <a:rPr lang="ru-RU" sz="20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общеразвивающего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вида.                                                    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Режим работы: 6 дневка с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10 часовым пребыванием детей: с 7.30 до 17.30.                            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Выходные : 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воскресенье и праздничные дни             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Язык обучения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: лезгинский и русский                          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Плановая наполняемость 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детей- 120.                                                          </a:t>
            </a:r>
          </a:p>
          <a:p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Списочный состав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- на ноябрь 2018 г.135 детей (за счет открытия новой группы)    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Количество групп</a:t>
            </a: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- 7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6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Здание детского сада соответствует государственным стандартам пребывания в нем детей дошкольного возраста. Достаточное освещение всего здания. Учреждение оборудовано автоматической пожарной сигнализацией, тревожной кнопкой, по периметру оснащена видеокамерами, имеются в наличии необходимые средства пожаротушения. На стене у входа находятся планы эвакуации детей из здания. Есть дополнительные пожарные выходы из здания. </a:t>
            </a:r>
            <a:br>
              <a:rPr lang="ru-RU" sz="26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ru-RU" sz="26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Разработаны паспорта: антитеррористической защищенности, безопасности дорожного движения, паспорт гражданской обороны .Организована круглосуточная охрана детского сада сотрудниками ОО «Витязь».                                        </a:t>
            </a:r>
            <a:br>
              <a:rPr lang="ru-RU" sz="26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ru-RU" sz="26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Требования по охране труда, охране жизни и здоровья детей, пожарной и антитеррористической безопасности соблюдается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</a:t>
            </a:r>
            <a:endParaRPr lang="ru-RU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ПОЖАРНЫЙ ЩИТ</a:t>
            </a:r>
            <a:endParaRPr lang="ru-RU" dirty="0"/>
          </a:p>
        </p:txBody>
      </p:sp>
      <p:pic>
        <p:nvPicPr>
          <p:cNvPr id="2050" name="Picture 2" descr="C:\Users\user\Desktop\Новая папка\IMG_20190123_1225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8643998" cy="535784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 descr="C:\Users\user\Desktop\Новая папка\IMG_20190123_1225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43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C:\Users\user\Desktop\Новая папка\IMG_20190123_122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28726" y="-357238"/>
            <a:ext cx="10777686" cy="72152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C:\Users\user\Desktop\Новая папка\IMG_20190123_122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44130" cy="70888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pull dir="r"/>
  </p:transition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1_лет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лет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655</Words>
  <Application>Microsoft Office PowerPoint</Application>
  <PresentationFormat>Экран (4:3)</PresentationFormat>
  <Paragraphs>37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1_лето</vt:lpstr>
      <vt:lpstr>2_лето</vt:lpstr>
      <vt:lpstr>Апекс</vt:lpstr>
      <vt:lpstr>Изящная</vt:lpstr>
      <vt:lpstr>Трек</vt:lpstr>
      <vt:lpstr>Литейная</vt:lpstr>
      <vt:lpstr>Слайд 1</vt:lpstr>
      <vt:lpstr>Слайд 2</vt:lpstr>
      <vt:lpstr>Слайд 3</vt:lpstr>
      <vt:lpstr>ОБЩИЕ СВЕДЕНИЯ ДОУ</vt:lpstr>
      <vt:lpstr> Здание детского сада соответствует государственным стандартам пребывания в нем детей дошкольного возраста. Достаточное освещение всего здания. Учреждение оборудовано автоматической пожарной сигнализацией, тревожной кнопкой, по периметру оснащена видеокамерами, имеются в наличии необходимые средства пожаротушения. На стене у входа находятся планы эвакуации детей из здания. Есть дополнительные пожарные выходы из здания.   Разработаны паспорта: антитеррористической защищенности, безопасности дорожного движения, паспорт гражданской обороны .Организована круглосуточная охрана детского сада сотрудниками ОО «Витязь».                                          Требования по охране труда, охране жизни и здоровья детей, пожарной и антитеррористической безопасности соблюдается.</vt:lpstr>
      <vt:lpstr>ПОЖАРНЫЙ ЩИТ</vt:lpstr>
      <vt:lpstr>Слайд 7</vt:lpstr>
      <vt:lpstr>Слайд 8</vt:lpstr>
      <vt:lpstr>Слайд 9</vt:lpstr>
      <vt:lpstr>Общие требования к приему воспитанников в детский сад определяется законодательством Российской Федерации. Порядок приема и комплектования воспитанников в детский сад определяется Учредителем и Уставом ДОУ.                                                           В ДОУ принимаются дети с 3 – х лет до 6-ти лет. Контингент воспитанников формируется в соответствии с их возрастом. Создана необходимая материальная база и условия для образовательной и воспитательной работы, накоплен опыт работы, позволяющий заложить фундамент знаний воспитанников.                                                                                 Дошкольное учреждение в достаточном количестве оснащен мебелью и инвентарем. Развивающая среда детского сада организованна с учетом интересов детей и отвечает их возрастным особенностям.                                                                                                                                                                           На территории есть  игровые площадки, пешеходный переход, беседки для детей, цветники и небольшой сад. Территория д/с огорожена забором.</vt:lpstr>
      <vt:lpstr>Слайд 11</vt:lpstr>
      <vt:lpstr>Слайд 12</vt:lpstr>
      <vt:lpstr>Слайд 13</vt:lpstr>
      <vt:lpstr>Слайд 14</vt:lpstr>
      <vt:lpstr>Управление учреждением осуществляется в соответствии с законодательством РФ и Уставом учреждения.                                                 Формами самоуправления являются: общее собрание учреждения, педагогический совет учреждения.                                                               В детском саду действует  родительский комитет- постоянный орган самоуправления ДОУ. Родительский комитет содействует организации конкурсов, соревнований и других массовых мероприятий</vt:lpstr>
      <vt:lpstr>ЦЕЛЬ И ОСНОВНЫЕ ЗАДАЧИ УЧРЕЖДЕНИЯ:</vt:lpstr>
      <vt:lpstr>Слайд 17</vt:lpstr>
      <vt:lpstr>Слайд 18</vt:lpstr>
      <vt:lpstr>Задача образовательной деятельности успешно решаются благодаря  профессионализму педагогического коллектива. ДОУ на 100% укомплектовано педагогическими кадрами. Воспитательно – образовательный процесс в ДОУ осуществляет  19 педагогов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</dc:creator>
  <cp:lastModifiedBy>user</cp:lastModifiedBy>
  <cp:revision>17</cp:revision>
  <dcterms:created xsi:type="dcterms:W3CDTF">2014-03-08T16:14:17Z</dcterms:created>
  <dcterms:modified xsi:type="dcterms:W3CDTF">2019-01-25T10:21:14Z</dcterms:modified>
</cp:coreProperties>
</file>